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Mukta Light" panose="020B0604020202020204" charset="0"/>
      <p:regular r:id="rId20"/>
    </p:embeddedFont>
    <p:embeddedFont>
      <p:font typeface="Prompt Medium" panose="00000600000000000000" pitchFamily="2" charset="-34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288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9240" y="642580"/>
            <a:ext cx="7518321" cy="1290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SceneIt: A Modern Movie Discovery Application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99240" y="2281118"/>
            <a:ext cx="7518321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presentation details the architecture, features, and technical achievements of our modern movie discovery application.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647617" y="3633907"/>
            <a:ext cx="2580680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Group No. 01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Section - 05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647617" y="4627602"/>
            <a:ext cx="3096816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Group Members: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6647617" y="5363051"/>
            <a:ext cx="7169944" cy="1962626"/>
          </a:xfrm>
          <a:prstGeom prst="roundRect">
            <a:avLst>
              <a:gd name="adj" fmla="val 497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655237" y="5370671"/>
            <a:ext cx="7154704" cy="6165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7325797" y="5517594"/>
            <a:ext cx="2580680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NAME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887408" y="5517594"/>
            <a:ext cx="30480" cy="322659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1" name="Text 8"/>
          <p:cNvSpPr/>
          <p:nvPr/>
        </p:nvSpPr>
        <p:spPr>
          <a:xfrm>
            <a:off x="10906958" y="5517594"/>
            <a:ext cx="2580680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ID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10468570" y="5517594"/>
            <a:ext cx="30480" cy="322659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3" name="Shape 10"/>
          <p:cNvSpPr/>
          <p:nvPr/>
        </p:nvSpPr>
        <p:spPr>
          <a:xfrm>
            <a:off x="6655237" y="5987177"/>
            <a:ext cx="7154704" cy="6654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235785" y="6134100"/>
            <a:ext cx="2760821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KAZI ABID SHAHORIAR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6887408" y="6134100"/>
            <a:ext cx="30480" cy="371594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6" name="Text 13"/>
          <p:cNvSpPr/>
          <p:nvPr/>
        </p:nvSpPr>
        <p:spPr>
          <a:xfrm>
            <a:off x="10816947" y="6134100"/>
            <a:ext cx="2760821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2211967042</a:t>
            </a:r>
            <a:endParaRPr lang="en-US" sz="1800" dirty="0"/>
          </a:p>
        </p:txBody>
      </p:sp>
      <p:sp>
        <p:nvSpPr>
          <p:cNvPr id="17" name="Shape 14"/>
          <p:cNvSpPr/>
          <p:nvPr/>
        </p:nvSpPr>
        <p:spPr>
          <a:xfrm>
            <a:off x="10468570" y="6134100"/>
            <a:ext cx="30480" cy="371594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8" name="Shape 15"/>
          <p:cNvSpPr/>
          <p:nvPr/>
        </p:nvSpPr>
        <p:spPr>
          <a:xfrm>
            <a:off x="6655237" y="6652617"/>
            <a:ext cx="7154704" cy="6654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7235785" y="6799540"/>
            <a:ext cx="2760821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SUDIPTO ROY</a:t>
            </a:r>
            <a:endParaRPr lang="en-US" sz="1800" dirty="0"/>
          </a:p>
        </p:txBody>
      </p:sp>
      <p:sp>
        <p:nvSpPr>
          <p:cNvPr id="20" name="Shape 17"/>
          <p:cNvSpPr/>
          <p:nvPr/>
        </p:nvSpPr>
        <p:spPr>
          <a:xfrm>
            <a:off x="6887408" y="6799540"/>
            <a:ext cx="30480" cy="371594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21" name="Text 18"/>
          <p:cNvSpPr/>
          <p:nvPr/>
        </p:nvSpPr>
        <p:spPr>
          <a:xfrm>
            <a:off x="10816947" y="6799540"/>
            <a:ext cx="2760821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2222756042</a:t>
            </a:r>
            <a:endParaRPr lang="en-US" sz="1800" dirty="0"/>
          </a:p>
        </p:txBody>
      </p:sp>
      <p:sp>
        <p:nvSpPr>
          <p:cNvPr id="22" name="Shape 19"/>
          <p:cNvSpPr/>
          <p:nvPr/>
        </p:nvSpPr>
        <p:spPr>
          <a:xfrm>
            <a:off x="10468570" y="6799540"/>
            <a:ext cx="30480" cy="371594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23" name="Shape 20"/>
          <p:cNvSpPr/>
          <p:nvPr/>
        </p:nvSpPr>
        <p:spPr>
          <a:xfrm>
            <a:off x="6299240" y="3285530"/>
            <a:ext cx="30480" cy="4301371"/>
          </a:xfrm>
          <a:prstGeom prst="rect">
            <a:avLst/>
          </a:prstGeom>
          <a:solidFill>
            <a:srgbClr val="A95B95"/>
          </a:solidFill>
          <a:ln/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423" y="561856"/>
            <a:ext cx="6251377" cy="781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50"/>
              </a:lnSpc>
              <a:buNone/>
            </a:pPr>
            <a:r>
              <a:rPr lang="en-US" sz="4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 Case Diagram</a:t>
            </a:r>
            <a:endParaRPr lang="en-US" sz="4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948" y="1750933"/>
            <a:ext cx="8978384" cy="53613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3423" y="7341632"/>
            <a:ext cx="1320355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5425" y="147578"/>
            <a:ext cx="6979682" cy="671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Cross-Functional Flowchart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5" y="914400"/>
            <a:ext cx="14413583" cy="723035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938" y="759500"/>
            <a:ext cx="6279356" cy="748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7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Enhancements</a:t>
            </a:r>
            <a:endParaRPr lang="en-US" sz="4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8" y="1800939"/>
            <a:ext cx="976432" cy="14579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41632" y="1996202"/>
            <a:ext cx="6554629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RAG Chatbot Answers Your Top Film Questions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341632" y="2438757"/>
            <a:ext cx="6605230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Integrating RAG Chatbot here to provide expert insights and recommendations on the greatest films of all time.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938" y="3258860"/>
            <a:ext cx="976432" cy="1403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41632" y="3454122"/>
            <a:ext cx="2707600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Social Features &amp; Sharing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7341632" y="3842504"/>
            <a:ext cx="6605230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Integrating social functionalities such as sharing movies with friends, following other users, and viewing their activity.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938" y="4662607"/>
            <a:ext cx="976432" cy="1403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41632" y="4857869"/>
            <a:ext cx="3308509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Personalized Push Notifications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7341632" y="5246251"/>
            <a:ext cx="6605230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Sending push notifications for new releases, personalized recommendations, and updates on saved movies.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938" y="6066353"/>
            <a:ext cx="976432" cy="14037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41632" y="6261616"/>
            <a:ext cx="3084790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Advanced Recommendations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7341632" y="6649998"/>
            <a:ext cx="6605230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Leveraging machine learning for more sophisticated movie recommendation algorithms based on user preferences and viewing history.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29608" y="3641646"/>
            <a:ext cx="7571184" cy="946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Thank You.</a:t>
            </a:r>
            <a:endParaRPr lang="en-US" sz="5950" dirty="0"/>
          </a:p>
        </p:txBody>
      </p:sp>
    </p:spTree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8260"/>
            <a:ext cx="7571184" cy="946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450"/>
              </a:lnSpc>
              <a:buNone/>
            </a:pPr>
            <a:r>
              <a:rPr lang="en-US" sz="5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Unveiling SceneIt</a:t>
            </a:r>
            <a:endParaRPr lang="en-US" sz="5950" dirty="0"/>
          </a:p>
        </p:txBody>
      </p:sp>
      <p:sp>
        <p:nvSpPr>
          <p:cNvPr id="3" name="Text 1"/>
          <p:cNvSpPr/>
          <p:nvPr/>
        </p:nvSpPr>
        <p:spPr>
          <a:xfrm>
            <a:off x="864037" y="3708321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SceneIt is a modern, full-stack movie discovery application designed to provide users with a seamless and engaging experience for exploring the world of cinema. Users can search, browse, save movies to a personal watchlist, view detailed information, rate films, and manage their profiles.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517112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Built with a robust React Native (Expo) mobile frontend and a high-performance Node.js/Express backend with MongoDB, SceneIt delivers a responsive, cross-platform experience optimized for both mobile and web.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5933" y="626507"/>
            <a:ext cx="8848725" cy="871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850"/>
              </a:lnSpc>
              <a:buNone/>
            </a:pPr>
            <a:r>
              <a:rPr lang="en-US" sz="5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Core Features at a Glance</a:t>
            </a:r>
            <a:endParaRPr lang="en-US" sz="5450" dirty="0"/>
          </a:p>
        </p:txBody>
      </p:sp>
      <p:sp>
        <p:nvSpPr>
          <p:cNvPr id="3" name="Shape 1"/>
          <p:cNvSpPr/>
          <p:nvPr/>
        </p:nvSpPr>
        <p:spPr>
          <a:xfrm>
            <a:off x="795933" y="2294215"/>
            <a:ext cx="6405563" cy="2370177"/>
          </a:xfrm>
          <a:prstGeom prst="roundRect">
            <a:avLst>
              <a:gd name="adj" fmla="val 6173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5933" y="2263735"/>
            <a:ext cx="6405563" cy="121920"/>
          </a:xfrm>
          <a:prstGeom prst="roundRect">
            <a:avLst>
              <a:gd name="adj" fmla="val 78348"/>
            </a:avLst>
          </a:prstGeom>
          <a:solidFill>
            <a:srgbClr val="A95B95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953101"/>
            <a:ext cx="682228" cy="682228"/>
          </a:xfrm>
          <a:prstGeom prst="roundRect">
            <a:avLst>
              <a:gd name="adj" fmla="val 134031"/>
            </a:avLst>
          </a:prstGeom>
          <a:solidFill>
            <a:srgbClr val="A95B95"/>
          </a:solidFill>
          <a:ln/>
        </p:spPr>
      </p:sp>
      <p:sp>
        <p:nvSpPr>
          <p:cNvPr id="6" name="Text 4"/>
          <p:cNvSpPr/>
          <p:nvPr/>
        </p:nvSpPr>
        <p:spPr>
          <a:xfrm>
            <a:off x="3862268" y="2123599"/>
            <a:ext cx="27289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3822" y="2862739"/>
            <a:ext cx="286178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Movie Search &amp; Details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053822" y="3314938"/>
            <a:ext cx="5889784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search across thousands of movies powered by the TMDB API, with comprehensive details including cast, synopsis, ratings, and reviews.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905" y="2294215"/>
            <a:ext cx="6405563" cy="2370177"/>
          </a:xfrm>
          <a:prstGeom prst="roundRect">
            <a:avLst>
              <a:gd name="adj" fmla="val 6173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7428905" y="2263735"/>
            <a:ext cx="6405563" cy="121920"/>
          </a:xfrm>
          <a:prstGeom prst="roundRect">
            <a:avLst>
              <a:gd name="adj" fmla="val 78348"/>
            </a:avLst>
          </a:prstGeom>
          <a:solidFill>
            <a:srgbClr val="A95B95"/>
          </a:solidFill>
          <a:ln/>
        </p:spPr>
      </p:sp>
      <p:sp>
        <p:nvSpPr>
          <p:cNvPr id="11" name="Shape 9"/>
          <p:cNvSpPr/>
          <p:nvPr/>
        </p:nvSpPr>
        <p:spPr>
          <a:xfrm>
            <a:off x="10290572" y="1953101"/>
            <a:ext cx="682228" cy="682228"/>
          </a:xfrm>
          <a:prstGeom prst="roundRect">
            <a:avLst>
              <a:gd name="adj" fmla="val 134031"/>
            </a:avLst>
          </a:prstGeom>
          <a:solidFill>
            <a:srgbClr val="A95B95"/>
          </a:solidFill>
          <a:ln/>
        </p:spPr>
      </p:sp>
      <p:sp>
        <p:nvSpPr>
          <p:cNvPr id="12" name="Text 10"/>
          <p:cNvSpPr/>
          <p:nvPr/>
        </p:nvSpPr>
        <p:spPr>
          <a:xfrm>
            <a:off x="10495240" y="2123599"/>
            <a:ext cx="27289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686794" y="2862739"/>
            <a:ext cx="2526983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Personal Watchlist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686794" y="3314938"/>
            <a:ext cx="5889784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Users can effortlessly add movies to a personal watchlist for easy access and future viewing.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5933" y="5232916"/>
            <a:ext cx="6405563" cy="2370177"/>
          </a:xfrm>
          <a:prstGeom prst="roundRect">
            <a:avLst>
              <a:gd name="adj" fmla="val 6173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795933" y="5202436"/>
            <a:ext cx="6405563" cy="121920"/>
          </a:xfrm>
          <a:prstGeom prst="roundRect">
            <a:avLst>
              <a:gd name="adj" fmla="val 78348"/>
            </a:avLst>
          </a:prstGeom>
          <a:solidFill>
            <a:srgbClr val="A95B95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600" y="4891802"/>
            <a:ext cx="682228" cy="682228"/>
          </a:xfrm>
          <a:prstGeom prst="roundRect">
            <a:avLst>
              <a:gd name="adj" fmla="val 134031"/>
            </a:avLst>
          </a:prstGeom>
          <a:solidFill>
            <a:srgbClr val="A95B95"/>
          </a:solidFill>
          <a:ln/>
        </p:spPr>
      </p:sp>
      <p:sp>
        <p:nvSpPr>
          <p:cNvPr id="18" name="Text 16"/>
          <p:cNvSpPr/>
          <p:nvPr/>
        </p:nvSpPr>
        <p:spPr>
          <a:xfrm>
            <a:off x="3862268" y="5062299"/>
            <a:ext cx="27289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1053822" y="5801439"/>
            <a:ext cx="283202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Ratings &amp; Profiles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1053822" y="6253639"/>
            <a:ext cx="5889784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 intuitive 5-star rating system allows users to express their feedback, while secure authentication and profile management enable personalized experiences with unique Dicebear avatars.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905" y="5232916"/>
            <a:ext cx="6405563" cy="2370177"/>
          </a:xfrm>
          <a:prstGeom prst="roundRect">
            <a:avLst>
              <a:gd name="adj" fmla="val 6173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428905" y="5202436"/>
            <a:ext cx="6405563" cy="121920"/>
          </a:xfrm>
          <a:prstGeom prst="roundRect">
            <a:avLst>
              <a:gd name="adj" fmla="val 78348"/>
            </a:avLst>
          </a:prstGeom>
          <a:solidFill>
            <a:srgbClr val="A95B95"/>
          </a:solidFill>
          <a:ln/>
        </p:spPr>
      </p:sp>
      <p:sp>
        <p:nvSpPr>
          <p:cNvPr id="23" name="Shape 21"/>
          <p:cNvSpPr/>
          <p:nvPr/>
        </p:nvSpPr>
        <p:spPr>
          <a:xfrm>
            <a:off x="10290572" y="4891802"/>
            <a:ext cx="682228" cy="682228"/>
          </a:xfrm>
          <a:prstGeom prst="roundRect">
            <a:avLst>
              <a:gd name="adj" fmla="val 134031"/>
            </a:avLst>
          </a:prstGeom>
          <a:solidFill>
            <a:srgbClr val="A95B95"/>
          </a:solidFill>
          <a:ln/>
        </p:spPr>
      </p:sp>
      <p:sp>
        <p:nvSpPr>
          <p:cNvPr id="24" name="Text 22"/>
          <p:cNvSpPr/>
          <p:nvPr/>
        </p:nvSpPr>
        <p:spPr>
          <a:xfrm>
            <a:off x="10495240" y="5062299"/>
            <a:ext cx="27289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7686794" y="5801439"/>
            <a:ext cx="343912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Cross-Platform &amp; Optimized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686794" y="6253639"/>
            <a:ext cx="5889784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Runs seamlessly on iOS, Android, and Web, with performance optimizations like image loading, infinite scroll, and debounced search for a smooth user experience.</a:t>
            </a:r>
            <a:endParaRPr lang="en-US" sz="1750" dirty="0"/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740" y="931426"/>
            <a:ext cx="7550706" cy="84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Architectural Blueprint</a:t>
            </a:r>
            <a:endParaRPr lang="en-US" sz="5300" dirty="0"/>
          </a:p>
        </p:txBody>
      </p:sp>
      <p:sp>
        <p:nvSpPr>
          <p:cNvPr id="3" name="Text 1"/>
          <p:cNvSpPr/>
          <p:nvPr/>
        </p:nvSpPr>
        <p:spPr>
          <a:xfrm>
            <a:off x="774740" y="2333387"/>
            <a:ext cx="5537240" cy="36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Mobile Frontend (React Native - Expo)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74740" y="2923580"/>
            <a:ext cx="6270427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Framework: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React Native (Expo) for rapid development and cross-platform deployment.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74740" y="3709154"/>
            <a:ext cx="6270427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Routing: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Expo Router for intuitive, file-based navigation.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74740" y="4140637"/>
            <a:ext cx="6270427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Styling: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NativeWind (Tailwind CSS) for a modern, responsive, dark-themed UI.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74740" y="4926211"/>
            <a:ext cx="6270427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State Management: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React Context, Zustand, and AsyncStorage for efficient data handling.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74740" y="5711785"/>
            <a:ext cx="6270427" cy="723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Components: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Modular design with reusable components like </a:t>
            </a:r>
            <a:r>
              <a:rPr lang="en-US" sz="17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MovieCard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</a:t>
            </a:r>
            <a:r>
              <a:rPr lang="en-US" sz="17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SaveButton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and </a:t>
            </a:r>
            <a:r>
              <a:rPr lang="en-US" sz="17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StarRating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74740" y="6512600"/>
            <a:ext cx="6270427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API Integration: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Seamless connection to TMDB for movie data and our custom backend for authentication and user profiles.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92854" y="2333387"/>
            <a:ext cx="5671780" cy="36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Backend API Server (Node.js - Express)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592854" y="2923580"/>
            <a:ext cx="6270427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Framework: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Node.js with Express for a fast and scalable API.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92854" y="3355062"/>
            <a:ext cx="6270427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Database: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MongoDB with Mongoose for flexible NoSQL data storage.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92854" y="4140637"/>
            <a:ext cx="6270427" cy="723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Authentication: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JWT for secure API access and </a:t>
            </a:r>
            <a:r>
              <a:rPr lang="en-US" sz="17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bcrypt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robust password hashing.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92854" y="4941451"/>
            <a:ext cx="6270427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Routes: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Dedicated routes for authentication (</a:t>
            </a:r>
            <a:r>
              <a:rPr lang="en-US" sz="17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/auth/register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</a:t>
            </a:r>
            <a:r>
              <a:rPr lang="en-US" sz="17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/auth/login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 and user profile management (</a:t>
            </a:r>
            <a:r>
              <a:rPr lang="en-US" sz="17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/user/profile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92854" y="5757505"/>
            <a:ext cx="6270427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Third-Party Integration: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Dicebear API for unique user avatars.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92854" y="6188988"/>
            <a:ext cx="6270427" cy="723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Configuration: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r>
              <a:rPr lang="en-US" sz="17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dotenv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secure environment variable management.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378" y="582573"/>
            <a:ext cx="6478429" cy="809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350"/>
              </a:lnSpc>
              <a:buNone/>
            </a:pPr>
            <a:r>
              <a:rPr lang="en-US" sz="5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Technology Stack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78" y="1814751"/>
            <a:ext cx="528042" cy="5280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9378" y="2606754"/>
            <a:ext cx="236267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React Native &amp; Expo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39378" y="3026688"/>
            <a:ext cx="6443782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Powering the cross-platform mobile experience with rapid development cycles.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121" y="1814751"/>
            <a:ext cx="528042" cy="5280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7121" y="2606754"/>
            <a:ext cx="234719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Node.js &amp; Express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447121" y="3026688"/>
            <a:ext cx="64439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Robust backend for API services, handling requests and data processing.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78" y="4124920"/>
            <a:ext cx="528042" cy="5280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9378" y="4916924"/>
            <a:ext cx="265330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MongoDB &amp; Mongoose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739378" y="5336858"/>
            <a:ext cx="644378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Flexible NoSQL database for efficient data storage and retrieval.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21" y="4124920"/>
            <a:ext cx="528042" cy="5280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7121" y="4916924"/>
            <a:ext cx="234719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JWT &amp; bcryptjs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7447121" y="5336858"/>
            <a:ext cx="64439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Ensuring secure authentication and robust password hashing.</a:t>
            </a:r>
            <a:endParaRPr lang="en-US" sz="1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378" y="6097191"/>
            <a:ext cx="528042" cy="5280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39378" y="6889194"/>
            <a:ext cx="234719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NativeWind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739378" y="7309128"/>
            <a:ext cx="644378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Utility-first CSS framework for rapid and consistent UI development.</a:t>
            </a:r>
            <a:endParaRPr lang="en-US" sz="16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7121" y="6097191"/>
            <a:ext cx="528042" cy="52804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47121" y="6889194"/>
            <a:ext cx="234719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TMDB API</a:t>
            </a:r>
            <a:endParaRPr lang="en-US" sz="1800" dirty="0"/>
          </a:p>
        </p:txBody>
      </p:sp>
      <p:sp>
        <p:nvSpPr>
          <p:cNvPr id="20" name="Text 12"/>
          <p:cNvSpPr/>
          <p:nvPr/>
        </p:nvSpPr>
        <p:spPr>
          <a:xfrm>
            <a:off x="7447121" y="7309128"/>
            <a:ext cx="64439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Accessing a vast database of movie information.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360" y="0"/>
            <a:ext cx="1463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7244" y="1262896"/>
            <a:ext cx="11544895" cy="884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r>
              <a:rPr lang="en-US" sz="5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Authentication &amp; Data Protection</a:t>
            </a:r>
            <a:endParaRPr lang="en-US" sz="5550" dirty="0"/>
          </a:p>
        </p:txBody>
      </p:sp>
      <p:sp>
        <p:nvSpPr>
          <p:cNvPr id="4" name="Text 1"/>
          <p:cNvSpPr/>
          <p:nvPr/>
        </p:nvSpPr>
        <p:spPr>
          <a:xfrm>
            <a:off x="807244" y="2700457"/>
            <a:ext cx="2466142" cy="2951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SceneIt prioritizes user data security and privacy. We implement a multi-layered approach to protect sensitive information, from user authentication to secure data storage.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3843695" y="2700457"/>
            <a:ext cx="2466142" cy="4058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JWT-based Authentication:</a:t>
            </a: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Secure API access is facilitated through JSON Web Tokens, ensuring that only authenticated users can access protected resources. Tokens are securely stored on the device using AsyncStorage.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880146" y="2700457"/>
            <a:ext cx="2466142" cy="2967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Password Hashing:</a:t>
            </a: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User passwords are never stored in plain text. We utilize </a:t>
            </a:r>
            <a:r>
              <a:rPr lang="en-US" sz="18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bcrypt</a:t>
            </a: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robust password hashing, adding multiple layers of security to prevent unauthorized access.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9916597" y="2700457"/>
            <a:ext cx="2466142" cy="2951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Unique User Avatars:</a:t>
            </a: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Dicebear avatars provide unique, randomly generated profile images for users upon registration, enhancing personalization without requiring photo uploads.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413" y="501848"/>
            <a:ext cx="5594509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UI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38413" y="1657112"/>
            <a:ext cx="243232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Home 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13" y="2166223"/>
            <a:ext cx="2472214" cy="53563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45060" y="1657112"/>
            <a:ext cx="243232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Search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060" y="2166223"/>
            <a:ext cx="2472214" cy="53563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51708" y="1657112"/>
            <a:ext cx="243232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Saved (watchlist)</a:t>
            </a:r>
            <a:endParaRPr lang="en-US" sz="19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1708" y="2166223"/>
            <a:ext cx="2472214" cy="535638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376" y="776049"/>
            <a:ext cx="2759631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Movie Details</a:t>
            </a:r>
            <a:endParaRPr lang="en-US" sz="2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6" y="1353741"/>
            <a:ext cx="2804874" cy="60771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293638" y="776049"/>
            <a:ext cx="2759631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Rating and Review</a:t>
            </a:r>
            <a:endParaRPr lang="en-US" sz="2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638" y="1353741"/>
            <a:ext cx="2804874" cy="60771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862899" y="776049"/>
            <a:ext cx="2759631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Profile</a:t>
            </a:r>
            <a:endParaRPr lang="en-US" sz="2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2899" y="1353741"/>
            <a:ext cx="2804874" cy="60771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575" y="621149"/>
            <a:ext cx="6927652" cy="865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800"/>
              </a:lnSpc>
              <a:buNone/>
            </a:pPr>
            <a:r>
              <a:rPr lang="en-US" sz="5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UI/UX Highlights</a:t>
            </a:r>
            <a:endParaRPr lang="en-US" sz="5450" dirty="0"/>
          </a:p>
        </p:txBody>
      </p:sp>
      <p:sp>
        <p:nvSpPr>
          <p:cNvPr id="3" name="Shape 1"/>
          <p:cNvSpPr/>
          <p:nvPr/>
        </p:nvSpPr>
        <p:spPr>
          <a:xfrm>
            <a:off x="790575" y="1938814"/>
            <a:ext cx="4199096" cy="2903815"/>
          </a:xfrm>
          <a:prstGeom prst="roundRect">
            <a:avLst>
              <a:gd name="adj" fmla="val 32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4057" y="2172295"/>
            <a:ext cx="677704" cy="677704"/>
          </a:xfrm>
          <a:prstGeom prst="roundRect">
            <a:avLst>
              <a:gd name="adj" fmla="val 13491267"/>
            </a:avLst>
          </a:prstGeom>
          <a:solidFill>
            <a:srgbClr val="A95B95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89" y="2320528"/>
            <a:ext cx="304919" cy="38111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4057" y="3075861"/>
            <a:ext cx="3028474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Dark Theme &amp; Gradients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24057" y="3525083"/>
            <a:ext cx="3732133" cy="1084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sleek, modern dark theme with subtle gradients and accent colors for a premium visual experience.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5533" y="1938814"/>
            <a:ext cx="4199215" cy="2903815"/>
          </a:xfrm>
          <a:prstGeom prst="roundRect">
            <a:avLst>
              <a:gd name="adj" fmla="val 32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49014" y="2172295"/>
            <a:ext cx="677704" cy="677704"/>
          </a:xfrm>
          <a:prstGeom prst="roundRect">
            <a:avLst>
              <a:gd name="adj" fmla="val 13491267"/>
            </a:avLst>
          </a:prstGeom>
          <a:solidFill>
            <a:srgbClr val="A95B95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347" y="2320528"/>
            <a:ext cx="304919" cy="38111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9014" y="3075861"/>
            <a:ext cx="250995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Responsive Layouts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449014" y="3525083"/>
            <a:ext cx="3732252" cy="1084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Optimized for all device sizes, ensuring a consistent and appealing interface on phones, tablets, and web browsers.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610" y="1938814"/>
            <a:ext cx="4199215" cy="2903815"/>
          </a:xfrm>
          <a:prstGeom prst="roundRect">
            <a:avLst>
              <a:gd name="adj" fmla="val 32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091" y="2172295"/>
            <a:ext cx="677704" cy="677704"/>
          </a:xfrm>
          <a:prstGeom prst="roundRect">
            <a:avLst>
              <a:gd name="adj" fmla="val 13491267"/>
            </a:avLst>
          </a:prstGeom>
          <a:solidFill>
            <a:srgbClr val="A95B95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0424" y="2320528"/>
            <a:ext cx="304919" cy="38111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091" y="3075861"/>
            <a:ext cx="278903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Animations &amp; Scrolling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74091" y="3525083"/>
            <a:ext cx="3732252" cy="1084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Animated transitions and smooth scrolling enhance user interaction and visual fluidity.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3953589" y="5157667"/>
            <a:ext cx="6411754" cy="2903815"/>
          </a:xfrm>
          <a:prstGeom prst="roundRect">
            <a:avLst>
              <a:gd name="adj" fmla="val 373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4" name="Shape 18"/>
          <p:cNvSpPr/>
          <p:nvPr/>
        </p:nvSpPr>
        <p:spPr>
          <a:xfrm>
            <a:off x="4417397" y="5301972"/>
            <a:ext cx="677704" cy="677704"/>
          </a:xfrm>
          <a:prstGeom prst="roundRect">
            <a:avLst>
              <a:gd name="adj" fmla="val 13491267"/>
            </a:avLst>
          </a:prstGeom>
          <a:solidFill>
            <a:srgbClr val="A95B95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730" y="5450205"/>
            <a:ext cx="304919" cy="381119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4254401" y="6123981"/>
            <a:ext cx="250995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cs typeface="Prompt Medium" pitchFamily="34" charset="-120"/>
              </a:rPr>
              <a:t>Optimization (React memo)</a:t>
            </a:r>
            <a:endParaRPr lang="en-US" sz="1950" dirty="0"/>
          </a:p>
        </p:txBody>
      </p:sp>
      <p:sp>
        <p:nvSpPr>
          <p:cNvPr id="27" name="Text 20"/>
          <p:cNvSpPr/>
          <p:nvPr/>
        </p:nvSpPr>
        <p:spPr>
          <a:xfrm>
            <a:off x="4254401" y="6581452"/>
            <a:ext cx="5944791" cy="1406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higher-order component (HOC) in React that optimizes functional components by preventing unnecessary re-renders. It works by "</a:t>
            </a:r>
            <a:r>
              <a:rPr lang="en-US" sz="1750" dirty="0" err="1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memoizing</a:t>
            </a: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" or caching the rendered output of a component based on its props. 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869</Words>
  <Application>Microsoft Office PowerPoint</Application>
  <PresentationFormat>Custom</PresentationFormat>
  <Paragraphs>101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Mukta Light</vt:lpstr>
      <vt:lpstr>Prompt Medium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Sudipto Roy S'hawon</cp:lastModifiedBy>
  <cp:revision>4</cp:revision>
  <dcterms:created xsi:type="dcterms:W3CDTF">2025-08-23T06:58:39Z</dcterms:created>
  <dcterms:modified xsi:type="dcterms:W3CDTF">2025-08-23T08:14:04Z</dcterms:modified>
</cp:coreProperties>
</file>